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4" r:id="rId10"/>
    <p:sldId id="275" r:id="rId11"/>
    <p:sldId id="273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97C0-B92F-4716-8FA4-ED256BD7934E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36C6-D421-4224-B5C8-C2A425CD4E7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97C0-B92F-4716-8FA4-ED256BD7934E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36C6-D421-4224-B5C8-C2A425CD4E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97C0-B92F-4716-8FA4-ED256BD7934E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36C6-D421-4224-B5C8-C2A425CD4E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97C0-B92F-4716-8FA4-ED256BD7934E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36C6-D421-4224-B5C8-C2A425CD4E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97C0-B92F-4716-8FA4-ED256BD7934E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36C6-D421-4224-B5C8-C2A425CD4E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97C0-B92F-4716-8FA4-ED256BD7934E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36C6-D421-4224-B5C8-C2A425CD4E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97C0-B92F-4716-8FA4-ED256BD7934E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36C6-D421-4224-B5C8-C2A425CD4E7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97C0-B92F-4716-8FA4-ED256BD7934E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36C6-D421-4224-B5C8-C2A425CD4E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97C0-B92F-4716-8FA4-ED256BD7934E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36C6-D421-4224-B5C8-C2A425CD4E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97C0-B92F-4716-8FA4-ED256BD7934E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36C6-D421-4224-B5C8-C2A425CD4E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97C0-B92F-4716-8FA4-ED256BD7934E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36C6-D421-4224-B5C8-C2A425CD4E7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D697C0-B92F-4716-8FA4-ED256BD7934E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A336C6-D421-4224-B5C8-C2A425CD4E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2.gi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gif"/><Relationship Id="rId5" Type="http://schemas.openxmlformats.org/officeDocument/2006/relationships/image" Target="../media/image6.jpeg"/><Relationship Id="rId10" Type="http://schemas.openxmlformats.org/officeDocument/2006/relationships/image" Target="../media/image2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629" y="1988840"/>
            <a:ext cx="7776541" cy="259228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/>
              <a:t>«Формирование культуры </a:t>
            </a:r>
            <a:r>
              <a:rPr lang="ru-RU" sz="3200" b="1" i="1" dirty="0" smtClean="0"/>
              <a:t>здоровья дошкольников»</a:t>
            </a:r>
            <a:endParaRPr lang="ru-RU" sz="3200" b="1" i="1" dirty="0"/>
          </a:p>
        </p:txBody>
      </p:sp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2555875" y="2565400"/>
            <a:ext cx="4464050" cy="1079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9259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CC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ребенок24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548680"/>
            <a:ext cx="180022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3431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4900"/>
            <a:ext cx="1819275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98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ocuments\Фото\IMG_013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633382" cy="34750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ocuments\Фото\IMG_01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05" y="3399341"/>
            <a:ext cx="4597638" cy="34484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cer\Pictures\98685518_1264143725_babochki_18_png_files_300dpi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1566"/>
            <a:ext cx="342895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08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8428" y="836711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Профилактика плоскостопия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260" y="1962826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Правильно подобранная обувь;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Через режимные моменты;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Закаливание;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Обучающие мероприятия с семьями воспитанников.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24" y="4566692"/>
            <a:ext cx="19526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25431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897" y="2996952"/>
            <a:ext cx="21336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941168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Здоровые дети – это наше общее здоровое  будущее!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ocuments\Фото\IMG_01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846" y="3033654"/>
            <a:ext cx="3897200" cy="33917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cer\Desktop\воспитатель года\SAM_08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4923"/>
            <a:ext cx="4992554" cy="37444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ublic\Pictures\4_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8539"/>
            <a:ext cx="2426366" cy="24263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491880" y="4581128"/>
            <a:ext cx="540060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39640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храна и укрепление   здоровья ребенка, обеспечение нормального функционирования всех органов и систем организма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060848"/>
            <a:ext cx="878497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Определить педагогические условия;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Создать модель сотрудничества педагогов ДОУ и родителей, направленную на формирование культуры здоровья дошкольников;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Способствовать сотрудничеству в создании культуры здоровья ребенка;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Создать условия для благоприятного климата взаимодействия с родителями;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i="1" dirty="0" smtClean="0">
                <a:latin typeface="Times New Roman" pitchFamily="18" charset="0"/>
              </a:rPr>
              <a:t>Укреплять здоровье детей за счет повышения их двигательной активности;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i="1" dirty="0" smtClean="0">
                <a:latin typeface="Times New Roman" pitchFamily="18" charset="0"/>
              </a:rPr>
              <a:t>Осуществлять единый подход к профилактике плоскостопия детей, с учетом здоровье сберегающих технологий.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2787576"/>
            <a:ext cx="6408712" cy="1341656"/>
          </a:xfrm>
          <a:prstGeom prst="ellipse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Основные направления проекта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_s1028"/>
          <p:cNvSpPr>
            <a:spLocks noChangeArrowheads="1" noTextEdit="1"/>
          </p:cNvSpPr>
          <p:nvPr/>
        </p:nvSpPr>
        <p:spPr bwMode="auto">
          <a:xfrm rot="15328054">
            <a:off x="4424952" y="1500381"/>
            <a:ext cx="1623419" cy="1741488"/>
          </a:xfrm>
          <a:custGeom>
            <a:avLst/>
            <a:gdLst>
              <a:gd name="G0" fmla="+- -5636096 0 0"/>
              <a:gd name="G1" fmla="+- -6881280 0 0"/>
              <a:gd name="G2" fmla="+- -5636096 0 -6881280"/>
              <a:gd name="G3" fmla="+- 10800 0 0"/>
              <a:gd name="G4" fmla="+- 0 0 -563609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00 0 0"/>
              <a:gd name="G9" fmla="+- 0 0 -6881280"/>
              <a:gd name="G10" fmla="+- 7200 0 2700"/>
              <a:gd name="G11" fmla="cos G10 -5636096"/>
              <a:gd name="G12" fmla="sin G10 -5636096"/>
              <a:gd name="G13" fmla="cos 13500 -5636096"/>
              <a:gd name="G14" fmla="sin 13500 -5636096"/>
              <a:gd name="G15" fmla="+- G11 10800 0"/>
              <a:gd name="G16" fmla="+- G12 10800 0"/>
              <a:gd name="G17" fmla="+- G13 10800 0"/>
              <a:gd name="G18" fmla="+- G14 10800 0"/>
              <a:gd name="G19" fmla="*/ 7200 1 2"/>
              <a:gd name="G20" fmla="+- G19 5400 0"/>
              <a:gd name="G21" fmla="cos G20 -5636096"/>
              <a:gd name="G22" fmla="sin G20 -5636096"/>
              <a:gd name="G23" fmla="+- G21 10800 0"/>
              <a:gd name="G24" fmla="+- G12 G23 G22"/>
              <a:gd name="G25" fmla="+- G22 G23 G11"/>
              <a:gd name="G26" fmla="cos 10800 -5636096"/>
              <a:gd name="G27" fmla="sin 10800 -5636096"/>
              <a:gd name="G28" fmla="cos 7200 -5636096"/>
              <a:gd name="G29" fmla="sin 7200 -563609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881280"/>
              <a:gd name="G36" fmla="sin G34 -6881280"/>
              <a:gd name="G37" fmla="+/ -6881280 -563609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00 G39"/>
              <a:gd name="G43" fmla="sin 72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764 w 21600"/>
              <a:gd name="T5" fmla="*/ 49 h 21600"/>
              <a:gd name="T6" fmla="*/ 8470 w 21600"/>
              <a:gd name="T7" fmla="*/ 2106 h 21600"/>
              <a:gd name="T8" fmla="*/ 10109 w 21600"/>
              <a:gd name="T9" fmla="*/ 3633 h 21600"/>
              <a:gd name="T10" fmla="*/ 11741 w 21600"/>
              <a:gd name="T11" fmla="*/ -2668 h 21600"/>
              <a:gd name="T12" fmla="*/ 15916 w 21600"/>
              <a:gd name="T13" fmla="*/ 2135 h 21600"/>
              <a:gd name="T14" fmla="*/ 11113 w 21600"/>
              <a:gd name="T15" fmla="*/ 631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302" y="3617"/>
                </a:moveTo>
                <a:cubicBezTo>
                  <a:pt x="11135" y="3605"/>
                  <a:pt x="10967" y="3600"/>
                  <a:pt x="10800" y="3600"/>
                </a:cubicBezTo>
                <a:cubicBezTo>
                  <a:pt x="10170" y="3599"/>
                  <a:pt x="9544" y="3682"/>
                  <a:pt x="8936" y="3845"/>
                </a:cubicBezTo>
                <a:lnTo>
                  <a:pt x="8004" y="368"/>
                </a:lnTo>
                <a:cubicBezTo>
                  <a:pt x="8916" y="123"/>
                  <a:pt x="9856" y="-1"/>
                  <a:pt x="10800" y="0"/>
                </a:cubicBezTo>
                <a:cubicBezTo>
                  <a:pt x="11051" y="0"/>
                  <a:pt x="11302" y="8"/>
                  <a:pt x="11553" y="26"/>
                </a:cubicBezTo>
                <a:lnTo>
                  <a:pt x="11741" y="-2668"/>
                </a:lnTo>
                <a:lnTo>
                  <a:pt x="15916" y="2135"/>
                </a:lnTo>
                <a:lnTo>
                  <a:pt x="11113" y="6310"/>
                </a:lnTo>
                <a:lnTo>
                  <a:pt x="11302" y="361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6890346">
            <a:off x="6418104" y="4186831"/>
            <a:ext cx="800219" cy="315169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Оптимизация режимных моментов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_s1028"/>
          <p:cNvSpPr>
            <a:spLocks noChangeArrowheads="1" noTextEdit="1"/>
          </p:cNvSpPr>
          <p:nvPr/>
        </p:nvSpPr>
        <p:spPr bwMode="auto">
          <a:xfrm rot="18852224">
            <a:off x="5879083" y="2178443"/>
            <a:ext cx="1623419" cy="1741488"/>
          </a:xfrm>
          <a:custGeom>
            <a:avLst/>
            <a:gdLst>
              <a:gd name="G0" fmla="+- -5636096 0 0"/>
              <a:gd name="G1" fmla="+- -6881280 0 0"/>
              <a:gd name="G2" fmla="+- -5636096 0 -6881280"/>
              <a:gd name="G3" fmla="+- 10800 0 0"/>
              <a:gd name="G4" fmla="+- 0 0 -563609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00 0 0"/>
              <a:gd name="G9" fmla="+- 0 0 -6881280"/>
              <a:gd name="G10" fmla="+- 7200 0 2700"/>
              <a:gd name="G11" fmla="cos G10 -5636096"/>
              <a:gd name="G12" fmla="sin G10 -5636096"/>
              <a:gd name="G13" fmla="cos 13500 -5636096"/>
              <a:gd name="G14" fmla="sin 13500 -5636096"/>
              <a:gd name="G15" fmla="+- G11 10800 0"/>
              <a:gd name="G16" fmla="+- G12 10800 0"/>
              <a:gd name="G17" fmla="+- G13 10800 0"/>
              <a:gd name="G18" fmla="+- G14 10800 0"/>
              <a:gd name="G19" fmla="*/ 7200 1 2"/>
              <a:gd name="G20" fmla="+- G19 5400 0"/>
              <a:gd name="G21" fmla="cos G20 -5636096"/>
              <a:gd name="G22" fmla="sin G20 -5636096"/>
              <a:gd name="G23" fmla="+- G21 10800 0"/>
              <a:gd name="G24" fmla="+- G12 G23 G22"/>
              <a:gd name="G25" fmla="+- G22 G23 G11"/>
              <a:gd name="G26" fmla="cos 10800 -5636096"/>
              <a:gd name="G27" fmla="sin 10800 -5636096"/>
              <a:gd name="G28" fmla="cos 7200 -5636096"/>
              <a:gd name="G29" fmla="sin 7200 -563609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881280"/>
              <a:gd name="G36" fmla="sin G34 -6881280"/>
              <a:gd name="G37" fmla="+/ -6881280 -563609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00 G39"/>
              <a:gd name="G43" fmla="sin 72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764 w 21600"/>
              <a:gd name="T5" fmla="*/ 49 h 21600"/>
              <a:gd name="T6" fmla="*/ 8470 w 21600"/>
              <a:gd name="T7" fmla="*/ 2106 h 21600"/>
              <a:gd name="T8" fmla="*/ 10109 w 21600"/>
              <a:gd name="T9" fmla="*/ 3633 h 21600"/>
              <a:gd name="T10" fmla="*/ 11741 w 21600"/>
              <a:gd name="T11" fmla="*/ -2668 h 21600"/>
              <a:gd name="T12" fmla="*/ 15916 w 21600"/>
              <a:gd name="T13" fmla="*/ 2135 h 21600"/>
              <a:gd name="T14" fmla="*/ 11113 w 21600"/>
              <a:gd name="T15" fmla="*/ 631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302" y="3617"/>
                </a:moveTo>
                <a:cubicBezTo>
                  <a:pt x="11135" y="3605"/>
                  <a:pt x="10967" y="3600"/>
                  <a:pt x="10800" y="3600"/>
                </a:cubicBezTo>
                <a:cubicBezTo>
                  <a:pt x="10170" y="3599"/>
                  <a:pt x="9544" y="3682"/>
                  <a:pt x="8936" y="3845"/>
                </a:cubicBezTo>
                <a:lnTo>
                  <a:pt x="8004" y="368"/>
                </a:lnTo>
                <a:cubicBezTo>
                  <a:pt x="8916" y="123"/>
                  <a:pt x="9856" y="-1"/>
                  <a:pt x="10800" y="0"/>
                </a:cubicBezTo>
                <a:cubicBezTo>
                  <a:pt x="11051" y="0"/>
                  <a:pt x="11302" y="8"/>
                  <a:pt x="11553" y="26"/>
                </a:cubicBezTo>
                <a:lnTo>
                  <a:pt x="11741" y="-2668"/>
                </a:lnTo>
                <a:lnTo>
                  <a:pt x="15916" y="2135"/>
                </a:lnTo>
                <a:lnTo>
                  <a:pt x="11113" y="6310"/>
                </a:lnTo>
                <a:lnTo>
                  <a:pt x="11302" y="361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_s1028"/>
          <p:cNvSpPr>
            <a:spLocks noChangeArrowheads="1" noTextEdit="1"/>
          </p:cNvSpPr>
          <p:nvPr/>
        </p:nvSpPr>
        <p:spPr bwMode="auto">
          <a:xfrm rot="4182741">
            <a:off x="3645855" y="3951319"/>
            <a:ext cx="1741488" cy="1741488"/>
          </a:xfrm>
          <a:custGeom>
            <a:avLst/>
            <a:gdLst>
              <a:gd name="G0" fmla="+- -5636096 0 0"/>
              <a:gd name="G1" fmla="+- -6881280 0 0"/>
              <a:gd name="G2" fmla="+- -5636096 0 -6881280"/>
              <a:gd name="G3" fmla="+- 10800 0 0"/>
              <a:gd name="G4" fmla="+- 0 0 -563609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00 0 0"/>
              <a:gd name="G9" fmla="+- 0 0 -6881280"/>
              <a:gd name="G10" fmla="+- 7200 0 2700"/>
              <a:gd name="G11" fmla="cos G10 -5636096"/>
              <a:gd name="G12" fmla="sin G10 -5636096"/>
              <a:gd name="G13" fmla="cos 13500 -5636096"/>
              <a:gd name="G14" fmla="sin 13500 -5636096"/>
              <a:gd name="G15" fmla="+- G11 10800 0"/>
              <a:gd name="G16" fmla="+- G12 10800 0"/>
              <a:gd name="G17" fmla="+- G13 10800 0"/>
              <a:gd name="G18" fmla="+- G14 10800 0"/>
              <a:gd name="G19" fmla="*/ 7200 1 2"/>
              <a:gd name="G20" fmla="+- G19 5400 0"/>
              <a:gd name="G21" fmla="cos G20 -5636096"/>
              <a:gd name="G22" fmla="sin G20 -5636096"/>
              <a:gd name="G23" fmla="+- G21 10800 0"/>
              <a:gd name="G24" fmla="+- G12 G23 G22"/>
              <a:gd name="G25" fmla="+- G22 G23 G11"/>
              <a:gd name="G26" fmla="cos 10800 -5636096"/>
              <a:gd name="G27" fmla="sin 10800 -5636096"/>
              <a:gd name="G28" fmla="cos 7200 -5636096"/>
              <a:gd name="G29" fmla="sin 7200 -563609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881280"/>
              <a:gd name="G36" fmla="sin G34 -6881280"/>
              <a:gd name="G37" fmla="+/ -6881280 -563609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00 G39"/>
              <a:gd name="G43" fmla="sin 72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764 w 21600"/>
              <a:gd name="T5" fmla="*/ 49 h 21600"/>
              <a:gd name="T6" fmla="*/ 8470 w 21600"/>
              <a:gd name="T7" fmla="*/ 2106 h 21600"/>
              <a:gd name="T8" fmla="*/ 10109 w 21600"/>
              <a:gd name="T9" fmla="*/ 3633 h 21600"/>
              <a:gd name="T10" fmla="*/ 11741 w 21600"/>
              <a:gd name="T11" fmla="*/ -2668 h 21600"/>
              <a:gd name="T12" fmla="*/ 15916 w 21600"/>
              <a:gd name="T13" fmla="*/ 2135 h 21600"/>
              <a:gd name="T14" fmla="*/ 11113 w 21600"/>
              <a:gd name="T15" fmla="*/ 631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302" y="3617"/>
                </a:moveTo>
                <a:cubicBezTo>
                  <a:pt x="11135" y="3605"/>
                  <a:pt x="10967" y="3600"/>
                  <a:pt x="10800" y="3600"/>
                </a:cubicBezTo>
                <a:cubicBezTo>
                  <a:pt x="10170" y="3599"/>
                  <a:pt x="9544" y="3682"/>
                  <a:pt x="8936" y="3845"/>
                </a:cubicBezTo>
                <a:lnTo>
                  <a:pt x="8004" y="368"/>
                </a:lnTo>
                <a:cubicBezTo>
                  <a:pt x="8916" y="123"/>
                  <a:pt x="9856" y="-1"/>
                  <a:pt x="10800" y="0"/>
                </a:cubicBezTo>
                <a:cubicBezTo>
                  <a:pt x="11051" y="0"/>
                  <a:pt x="11302" y="8"/>
                  <a:pt x="11553" y="26"/>
                </a:cubicBezTo>
                <a:lnTo>
                  <a:pt x="11741" y="-2668"/>
                </a:lnTo>
                <a:lnTo>
                  <a:pt x="15916" y="2135"/>
                </a:lnTo>
                <a:lnTo>
                  <a:pt x="11113" y="6310"/>
                </a:lnTo>
                <a:lnTo>
                  <a:pt x="11302" y="361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20930685">
            <a:off x="3866221" y="-179570"/>
            <a:ext cx="800219" cy="269585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Сотрудничество с родителями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_s1028"/>
          <p:cNvSpPr>
            <a:spLocks noChangeArrowheads="1" noTextEdit="1"/>
          </p:cNvSpPr>
          <p:nvPr/>
        </p:nvSpPr>
        <p:spPr bwMode="auto">
          <a:xfrm rot="6758118">
            <a:off x="1636001" y="3232868"/>
            <a:ext cx="1623419" cy="1741488"/>
          </a:xfrm>
          <a:custGeom>
            <a:avLst/>
            <a:gdLst>
              <a:gd name="G0" fmla="+- -5636096 0 0"/>
              <a:gd name="G1" fmla="+- -6881280 0 0"/>
              <a:gd name="G2" fmla="+- -5636096 0 -6881280"/>
              <a:gd name="G3" fmla="+- 10800 0 0"/>
              <a:gd name="G4" fmla="+- 0 0 -563609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00 0 0"/>
              <a:gd name="G9" fmla="+- 0 0 -6881280"/>
              <a:gd name="G10" fmla="+- 7200 0 2700"/>
              <a:gd name="G11" fmla="cos G10 -5636096"/>
              <a:gd name="G12" fmla="sin G10 -5636096"/>
              <a:gd name="G13" fmla="cos 13500 -5636096"/>
              <a:gd name="G14" fmla="sin 13500 -5636096"/>
              <a:gd name="G15" fmla="+- G11 10800 0"/>
              <a:gd name="G16" fmla="+- G12 10800 0"/>
              <a:gd name="G17" fmla="+- G13 10800 0"/>
              <a:gd name="G18" fmla="+- G14 10800 0"/>
              <a:gd name="G19" fmla="*/ 7200 1 2"/>
              <a:gd name="G20" fmla="+- G19 5400 0"/>
              <a:gd name="G21" fmla="cos G20 -5636096"/>
              <a:gd name="G22" fmla="sin G20 -5636096"/>
              <a:gd name="G23" fmla="+- G21 10800 0"/>
              <a:gd name="G24" fmla="+- G12 G23 G22"/>
              <a:gd name="G25" fmla="+- G22 G23 G11"/>
              <a:gd name="G26" fmla="cos 10800 -5636096"/>
              <a:gd name="G27" fmla="sin 10800 -5636096"/>
              <a:gd name="G28" fmla="cos 7200 -5636096"/>
              <a:gd name="G29" fmla="sin 7200 -563609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881280"/>
              <a:gd name="G36" fmla="sin G34 -6881280"/>
              <a:gd name="G37" fmla="+/ -6881280 -563609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00 G39"/>
              <a:gd name="G43" fmla="sin 72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764 w 21600"/>
              <a:gd name="T5" fmla="*/ 49 h 21600"/>
              <a:gd name="T6" fmla="*/ 8470 w 21600"/>
              <a:gd name="T7" fmla="*/ 2106 h 21600"/>
              <a:gd name="T8" fmla="*/ 10109 w 21600"/>
              <a:gd name="T9" fmla="*/ 3633 h 21600"/>
              <a:gd name="T10" fmla="*/ 11741 w 21600"/>
              <a:gd name="T11" fmla="*/ -2668 h 21600"/>
              <a:gd name="T12" fmla="*/ 15916 w 21600"/>
              <a:gd name="T13" fmla="*/ 2135 h 21600"/>
              <a:gd name="T14" fmla="*/ 11113 w 21600"/>
              <a:gd name="T15" fmla="*/ 631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302" y="3617"/>
                </a:moveTo>
                <a:cubicBezTo>
                  <a:pt x="11135" y="3605"/>
                  <a:pt x="10967" y="3600"/>
                  <a:pt x="10800" y="3600"/>
                </a:cubicBezTo>
                <a:cubicBezTo>
                  <a:pt x="10170" y="3599"/>
                  <a:pt x="9544" y="3682"/>
                  <a:pt x="8936" y="3845"/>
                </a:cubicBezTo>
                <a:lnTo>
                  <a:pt x="8004" y="368"/>
                </a:lnTo>
                <a:cubicBezTo>
                  <a:pt x="8916" y="123"/>
                  <a:pt x="9856" y="-1"/>
                  <a:pt x="10800" y="0"/>
                </a:cubicBezTo>
                <a:cubicBezTo>
                  <a:pt x="11051" y="0"/>
                  <a:pt x="11302" y="8"/>
                  <a:pt x="11553" y="26"/>
                </a:cubicBezTo>
                <a:lnTo>
                  <a:pt x="11741" y="-2668"/>
                </a:lnTo>
                <a:lnTo>
                  <a:pt x="15916" y="2135"/>
                </a:lnTo>
                <a:lnTo>
                  <a:pt x="11113" y="6310"/>
                </a:lnTo>
                <a:lnTo>
                  <a:pt x="11302" y="361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2918438">
            <a:off x="1435586" y="4178833"/>
            <a:ext cx="800219" cy="315169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Технологии оздоровления и профилактика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_s1028"/>
          <p:cNvSpPr>
            <a:spLocks noChangeArrowheads="1" noTextEdit="1"/>
          </p:cNvSpPr>
          <p:nvPr/>
        </p:nvSpPr>
        <p:spPr bwMode="auto">
          <a:xfrm rot="12557114">
            <a:off x="2147658" y="1194489"/>
            <a:ext cx="1623419" cy="1741488"/>
          </a:xfrm>
          <a:custGeom>
            <a:avLst/>
            <a:gdLst>
              <a:gd name="G0" fmla="+- -5636096 0 0"/>
              <a:gd name="G1" fmla="+- -6881280 0 0"/>
              <a:gd name="G2" fmla="+- -5636096 0 -6881280"/>
              <a:gd name="G3" fmla="+- 10800 0 0"/>
              <a:gd name="G4" fmla="+- 0 0 -5636096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00 0 0"/>
              <a:gd name="G9" fmla="+- 0 0 -6881280"/>
              <a:gd name="G10" fmla="+- 7200 0 2700"/>
              <a:gd name="G11" fmla="cos G10 -5636096"/>
              <a:gd name="G12" fmla="sin G10 -5636096"/>
              <a:gd name="G13" fmla="cos 13500 -5636096"/>
              <a:gd name="G14" fmla="sin 13500 -5636096"/>
              <a:gd name="G15" fmla="+- G11 10800 0"/>
              <a:gd name="G16" fmla="+- G12 10800 0"/>
              <a:gd name="G17" fmla="+- G13 10800 0"/>
              <a:gd name="G18" fmla="+- G14 10800 0"/>
              <a:gd name="G19" fmla="*/ 7200 1 2"/>
              <a:gd name="G20" fmla="+- G19 5400 0"/>
              <a:gd name="G21" fmla="cos G20 -5636096"/>
              <a:gd name="G22" fmla="sin G20 -5636096"/>
              <a:gd name="G23" fmla="+- G21 10800 0"/>
              <a:gd name="G24" fmla="+- G12 G23 G22"/>
              <a:gd name="G25" fmla="+- G22 G23 G11"/>
              <a:gd name="G26" fmla="cos 10800 -5636096"/>
              <a:gd name="G27" fmla="sin 10800 -5636096"/>
              <a:gd name="G28" fmla="cos 7200 -5636096"/>
              <a:gd name="G29" fmla="sin 7200 -5636096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881280"/>
              <a:gd name="G36" fmla="sin G34 -6881280"/>
              <a:gd name="G37" fmla="+/ -6881280 -5636096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00 G39"/>
              <a:gd name="G43" fmla="sin 72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764 w 21600"/>
              <a:gd name="T5" fmla="*/ 49 h 21600"/>
              <a:gd name="T6" fmla="*/ 8470 w 21600"/>
              <a:gd name="T7" fmla="*/ 2106 h 21600"/>
              <a:gd name="T8" fmla="*/ 10109 w 21600"/>
              <a:gd name="T9" fmla="*/ 3633 h 21600"/>
              <a:gd name="T10" fmla="*/ 11741 w 21600"/>
              <a:gd name="T11" fmla="*/ -2668 h 21600"/>
              <a:gd name="T12" fmla="*/ 15916 w 21600"/>
              <a:gd name="T13" fmla="*/ 2135 h 21600"/>
              <a:gd name="T14" fmla="*/ 11113 w 21600"/>
              <a:gd name="T15" fmla="*/ 631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302" y="3617"/>
                </a:moveTo>
                <a:cubicBezTo>
                  <a:pt x="11135" y="3605"/>
                  <a:pt x="10967" y="3600"/>
                  <a:pt x="10800" y="3600"/>
                </a:cubicBezTo>
                <a:cubicBezTo>
                  <a:pt x="10170" y="3599"/>
                  <a:pt x="9544" y="3682"/>
                  <a:pt x="8936" y="3845"/>
                </a:cubicBezTo>
                <a:lnTo>
                  <a:pt x="8004" y="368"/>
                </a:lnTo>
                <a:cubicBezTo>
                  <a:pt x="8916" y="123"/>
                  <a:pt x="9856" y="-1"/>
                  <a:pt x="10800" y="0"/>
                </a:cubicBezTo>
                <a:cubicBezTo>
                  <a:pt x="11051" y="0"/>
                  <a:pt x="11302" y="8"/>
                  <a:pt x="11553" y="26"/>
                </a:cubicBezTo>
                <a:lnTo>
                  <a:pt x="11741" y="-2668"/>
                </a:lnTo>
                <a:lnTo>
                  <a:pt x="15916" y="2135"/>
                </a:lnTo>
                <a:lnTo>
                  <a:pt x="11113" y="6310"/>
                </a:lnTo>
                <a:lnTo>
                  <a:pt x="11302" y="361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8006148">
            <a:off x="1002592" y="-52878"/>
            <a:ext cx="492443" cy="315169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Навыки безопасности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3174654">
            <a:off x="7365889" y="-153955"/>
            <a:ext cx="800219" cy="315169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Анализ состояния здоровья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40466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556792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Улучшение показателей физического развития, эмоционального состояния;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Благоприятная динамика в состоянии здоровья;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Воспитание культуры здоровья;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Увеличение числа родителей, принимающих активное участие в мероприятиях ДОУ;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Формирование в детском саду традиций.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0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6000" y="546694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0255" y="2003411"/>
            <a:ext cx="710708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этап – информационно-аналитический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0255" y="2996952"/>
            <a:ext cx="710708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этап - основной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255" y="4005064"/>
            <a:ext cx="710708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этап - завершающий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6"/>
          <p:cNvGrpSpPr>
            <a:grpSpLocks/>
          </p:cNvGrpSpPr>
          <p:nvPr/>
        </p:nvGrpSpPr>
        <p:grpSpPr bwMode="auto">
          <a:xfrm>
            <a:off x="0" y="325552"/>
            <a:ext cx="9144000" cy="6237287"/>
            <a:chOff x="15" y="55"/>
            <a:chExt cx="16200" cy="10980"/>
          </a:xfrm>
        </p:grpSpPr>
        <p:pic>
          <p:nvPicPr>
            <p:cNvPr id="16410" name="Picture 29" descr="КАРТА БОЛЬША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" y="55"/>
              <a:ext cx="16200" cy="10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3" name="Picture 26" descr="kaledoskop_0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" y="3780"/>
              <a:ext cx="3780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6" name="Picture 23" descr="логопедия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5" y="2240"/>
              <a:ext cx="1440" cy="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7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0666" y="3155"/>
              <a:ext cx="2700" cy="10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i="1" kern="10" dirty="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latin typeface="Bookman Old Style"/>
                </a:rPr>
                <a:t>"Моторчики"</a:t>
              </a:r>
            </a:p>
            <a:p>
              <a:pPr algn="ctr"/>
              <a:r>
                <a:rPr lang="ru-RU" sz="3600" i="1" kern="10" dirty="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latin typeface="Bookman Old Style"/>
                </a:rPr>
                <a:t>(подвижные</a:t>
              </a:r>
            </a:p>
            <a:p>
              <a:pPr algn="ctr"/>
              <a:r>
                <a:rPr lang="ru-RU" sz="3600" i="1" kern="10" dirty="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latin typeface="Bookman Old Style"/>
                </a:rPr>
                <a:t>игры)</a:t>
              </a:r>
            </a:p>
          </p:txBody>
        </p:sp>
        <p:pic>
          <p:nvPicPr>
            <p:cNvPr id="16418" name="Picture 21" descr="физкультура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" y="7854"/>
              <a:ext cx="198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0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9899" y="7200"/>
              <a:ext cx="3895" cy="12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i="1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latin typeface="Bookman Old Style"/>
                </a:rPr>
                <a:t>"Весёлые кроссовки"</a:t>
              </a:r>
            </a:p>
            <a:p>
              <a:pPr algn="ctr"/>
              <a:r>
                <a:rPr lang="ru-RU" i="1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latin typeface="Bookman Old Style"/>
                </a:rPr>
                <a:t>(соревнования,</a:t>
              </a:r>
            </a:p>
            <a:p>
              <a:pPr algn="ctr"/>
              <a:r>
                <a:rPr lang="ru-RU" i="1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latin typeface="Bookman Old Style"/>
                </a:rPr>
                <a:t> эстафеты)</a:t>
              </a:r>
            </a:p>
          </p:txBody>
        </p:sp>
        <p:sp>
          <p:nvSpPr>
            <p:cNvPr id="16422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3419" y="1260"/>
              <a:ext cx="11115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 dirty="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latin typeface="Georgia"/>
                </a:rPr>
                <a:t>Карта острова "Здоровье"</a:t>
              </a:r>
            </a:p>
          </p:txBody>
        </p:sp>
      </p:grpSp>
      <p:sp>
        <p:nvSpPr>
          <p:cNvPr id="16387" name="WordArt 10"/>
          <p:cNvSpPr>
            <a:spLocks noChangeArrowheads="1" noChangeShapeType="1" noTextEdit="1"/>
          </p:cNvSpPr>
          <p:nvPr/>
        </p:nvSpPr>
        <p:spPr bwMode="auto">
          <a:xfrm>
            <a:off x="1692275" y="3789363"/>
            <a:ext cx="1352550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ookman Old Style"/>
              </a:rPr>
              <a:t>"</a:t>
            </a:r>
            <a:r>
              <a:rPr lang="ru-RU" sz="2000" i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ookman Old Style"/>
              </a:rPr>
              <a:t>Обжорка</a:t>
            </a:r>
            <a:r>
              <a:rPr lang="ru-RU" sz="20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ookman Old Style"/>
              </a:rPr>
              <a:t>"</a:t>
            </a:r>
          </a:p>
          <a:p>
            <a:pPr algn="ctr"/>
            <a:r>
              <a:rPr lang="ru-RU" sz="20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ookman Old Style"/>
              </a:rPr>
              <a:t>правильное </a:t>
            </a:r>
          </a:p>
          <a:p>
            <a:pPr algn="ctr"/>
            <a:r>
              <a:rPr lang="ru-RU" sz="20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ookman Old Style"/>
              </a:rPr>
              <a:t>питание</a:t>
            </a:r>
          </a:p>
        </p:txBody>
      </p:sp>
      <p:sp>
        <p:nvSpPr>
          <p:cNvPr id="16388" name="WordArt 9"/>
          <p:cNvSpPr>
            <a:spLocks noChangeArrowheads="1" noChangeShapeType="1" noTextEdit="1"/>
          </p:cNvSpPr>
          <p:nvPr/>
        </p:nvSpPr>
        <p:spPr bwMode="auto">
          <a:xfrm>
            <a:off x="4067175" y="4221163"/>
            <a:ext cx="135255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ookman Old Style"/>
              </a:rPr>
              <a:t>Семья</a:t>
            </a:r>
          </a:p>
        </p:txBody>
      </p:sp>
      <p:sp>
        <p:nvSpPr>
          <p:cNvPr id="16389" name="WordArt 8"/>
          <p:cNvSpPr>
            <a:spLocks noChangeArrowheads="1" noChangeShapeType="1" noTextEdit="1"/>
          </p:cNvSpPr>
          <p:nvPr/>
        </p:nvSpPr>
        <p:spPr bwMode="auto">
          <a:xfrm>
            <a:off x="1835150" y="5949950"/>
            <a:ext cx="819150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Дружба</a:t>
            </a:r>
          </a:p>
        </p:txBody>
      </p:sp>
      <p:pic>
        <p:nvPicPr>
          <p:cNvPr id="16390" name="Picture 7" descr="3437-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229225"/>
            <a:ext cx="14287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6"/>
          <p:cNvSpPr>
            <a:spLocks noChangeArrowheads="1" noChangeShapeType="1" noTextEdit="1"/>
          </p:cNvSpPr>
          <p:nvPr/>
        </p:nvSpPr>
        <p:spPr bwMode="auto">
          <a:xfrm>
            <a:off x="5889172" y="5433445"/>
            <a:ext cx="1581150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 dirty="0" err="1"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Bookman Old Style"/>
              </a:rPr>
              <a:t>Чистюлечка</a:t>
            </a:r>
            <a:endParaRPr lang="ru-RU" sz="2000" b="1" i="1" kern="10" dirty="0"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Bookman Old Style"/>
            </a:endParaRPr>
          </a:p>
        </p:txBody>
      </p:sp>
      <p:pic>
        <p:nvPicPr>
          <p:cNvPr id="16392" name="Picture 5" descr="3430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662260"/>
            <a:ext cx="10287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" descr="ребенок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16563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1" descr="7a70302ed40cc0e815a4208c2209bbef_ful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 bwMode="auto">
          <a:xfrm>
            <a:off x="3785394" y="2228850"/>
            <a:ext cx="16970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3" descr="3431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3029744"/>
            <a:ext cx="8159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ребенок3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661" y="2974135"/>
            <a:ext cx="1133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5" descr="ребенок24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33" y="1700213"/>
            <a:ext cx="14859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Rectangle 30"/>
          <p:cNvSpPr>
            <a:spLocks noChangeArrowheads="1"/>
          </p:cNvSpPr>
          <p:nvPr/>
        </p:nvSpPr>
        <p:spPr bwMode="auto">
          <a:xfrm>
            <a:off x="-22225" y="-2844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9" name="Rectangle 31"/>
          <p:cNvSpPr>
            <a:spLocks noChangeArrowheads="1"/>
          </p:cNvSpPr>
          <p:nvPr/>
        </p:nvSpPr>
        <p:spPr bwMode="auto">
          <a:xfrm>
            <a:off x="-22225" y="-2844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1" lang="ru-RU">
              <a:latin typeface="Times New Roman" pitchFamily="18" charset="0"/>
            </a:endParaRPr>
          </a:p>
        </p:txBody>
      </p:sp>
      <p:sp>
        <p:nvSpPr>
          <p:cNvPr id="16400" name="Rectangle 32"/>
          <p:cNvSpPr>
            <a:spLocks noChangeArrowheads="1"/>
          </p:cNvSpPr>
          <p:nvPr/>
        </p:nvSpPr>
        <p:spPr bwMode="auto">
          <a:xfrm>
            <a:off x="-22225" y="-2844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1" lang="ru-RU">
              <a:latin typeface="Times New Roman" pitchFamily="18" charset="0"/>
            </a:endParaRPr>
          </a:p>
        </p:txBody>
      </p:sp>
      <p:sp>
        <p:nvSpPr>
          <p:cNvPr id="16401" name="Rectangle 33"/>
          <p:cNvSpPr>
            <a:spLocks noChangeArrowheads="1"/>
          </p:cNvSpPr>
          <p:nvPr/>
        </p:nvSpPr>
        <p:spPr bwMode="auto">
          <a:xfrm>
            <a:off x="-22225" y="-2844800"/>
            <a:ext cx="20129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1" lang="ru-RU">
                <a:latin typeface="Times New Roman" pitchFamily="18" charset="0"/>
              </a:rPr>
              <a:t/>
            </a:r>
            <a:br>
              <a:rPr kumimoji="1" lang="ru-RU">
                <a:latin typeface="Times New Roman" pitchFamily="18" charset="0"/>
              </a:rPr>
            </a:br>
            <a:endParaRPr kumimoji="1" lang="ru-RU">
              <a:latin typeface="Times New Roman" pitchFamily="18" charset="0"/>
            </a:endParaRPr>
          </a:p>
          <a:p>
            <a:pPr eaLnBrk="0" hangingPunct="0"/>
            <a:r>
              <a:rPr kumimoji="1" lang="ru-RU" sz="120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kumimoji="1" lang="ru-RU">
              <a:latin typeface="Times New Roman" pitchFamily="18" charset="0"/>
            </a:endParaRPr>
          </a:p>
        </p:txBody>
      </p:sp>
      <p:sp>
        <p:nvSpPr>
          <p:cNvPr id="16402" name="Rectangle 34"/>
          <p:cNvSpPr>
            <a:spLocks noChangeArrowheads="1"/>
          </p:cNvSpPr>
          <p:nvPr/>
        </p:nvSpPr>
        <p:spPr bwMode="auto">
          <a:xfrm>
            <a:off x="3924300" y="4149725"/>
            <a:ext cx="1555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1" lang="ru-RU" sz="120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kumimoji="1" lang="ru-RU">
              <a:latin typeface="Times New Roman" pitchFamily="18" charset="0"/>
            </a:endParaRPr>
          </a:p>
        </p:txBody>
      </p:sp>
      <p:sp>
        <p:nvSpPr>
          <p:cNvPr id="16403" name="Rectangle 35"/>
          <p:cNvSpPr>
            <a:spLocks noChangeArrowheads="1"/>
          </p:cNvSpPr>
          <p:nvPr/>
        </p:nvSpPr>
        <p:spPr bwMode="auto">
          <a:xfrm>
            <a:off x="9901238" y="5899150"/>
            <a:ext cx="68135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1" lang="ru-RU" sz="900">
              <a:latin typeface="Times New Roman" pitchFamily="18" charset="0"/>
            </a:endParaRPr>
          </a:p>
          <a:p>
            <a:pPr eaLnBrk="0" hangingPunct="0"/>
            <a:r>
              <a:rPr kumimoji="1" lang="ru-RU" sz="120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sz="900">
              <a:latin typeface="Times New Roman" pitchFamily="18" charset="0"/>
            </a:endParaRPr>
          </a:p>
          <a:p>
            <a:pPr eaLnBrk="0" hangingPunct="0"/>
            <a:r>
              <a:rPr kumimoji="1" lang="ru-RU" sz="12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</a:t>
            </a:r>
            <a:endParaRPr kumimoji="1" lang="ru-RU" sz="900">
              <a:latin typeface="Times New Roman" pitchFamily="18" charset="0"/>
            </a:endParaRPr>
          </a:p>
          <a:p>
            <a:pPr eaLnBrk="0" hangingPunct="0"/>
            <a:r>
              <a:rPr kumimoji="1" lang="ru-RU" sz="120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kumimoji="1" lang="ru-RU" sz="900">
              <a:latin typeface="Times New Roman" pitchFamily="18" charset="0"/>
            </a:endParaRPr>
          </a:p>
          <a:p>
            <a:pPr eaLnBrk="0" hangingPunct="0"/>
            <a:r>
              <a:rPr kumimoji="1" lang="ru-RU" sz="80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kumimoji="1" lang="ru-RU" sz="120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>
              <a:latin typeface="Times New Roman" pitchFamily="18" charset="0"/>
            </a:endParaRPr>
          </a:p>
        </p:txBody>
      </p:sp>
      <p:sp>
        <p:nvSpPr>
          <p:cNvPr id="16404" name="Rectangle 36"/>
          <p:cNvSpPr>
            <a:spLocks noChangeArrowheads="1"/>
          </p:cNvSpPr>
          <p:nvPr/>
        </p:nvSpPr>
        <p:spPr bwMode="auto">
          <a:xfrm>
            <a:off x="-22225" y="517525"/>
            <a:ext cx="641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1" lang="ru-RU" sz="1200">
                <a:latin typeface="Times New Roman" pitchFamily="18" charset="0"/>
                <a:cs typeface="Times New Roman" pitchFamily="18" charset="0"/>
              </a:rPr>
              <a:t>            </a:t>
            </a:r>
            <a:endParaRPr kumimoji="1" lang="ru-RU">
              <a:latin typeface="Times New Roman" pitchFamily="18" charset="0"/>
            </a:endParaRPr>
          </a:p>
        </p:txBody>
      </p:sp>
      <p:sp>
        <p:nvSpPr>
          <p:cNvPr id="16405" name="Rectangle 37"/>
          <p:cNvSpPr>
            <a:spLocks noChangeArrowheads="1"/>
          </p:cNvSpPr>
          <p:nvPr/>
        </p:nvSpPr>
        <p:spPr bwMode="auto">
          <a:xfrm>
            <a:off x="4427538" y="5229225"/>
            <a:ext cx="2813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1" lang="ru-RU" sz="120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endParaRPr kumimoji="1" lang="ru-RU">
              <a:latin typeface="Times New Roman" pitchFamily="18" charset="0"/>
            </a:endParaRPr>
          </a:p>
        </p:txBody>
      </p:sp>
      <p:sp>
        <p:nvSpPr>
          <p:cNvPr id="16406" name="Rectangle 38"/>
          <p:cNvSpPr>
            <a:spLocks noChangeArrowheads="1"/>
          </p:cNvSpPr>
          <p:nvPr/>
        </p:nvSpPr>
        <p:spPr bwMode="auto">
          <a:xfrm>
            <a:off x="6011863" y="5589588"/>
            <a:ext cx="336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1" lang="ru-RU" sz="1200">
                <a:latin typeface="Times New Roman" pitchFamily="18" charset="0"/>
                <a:cs typeface="Times New Roman" pitchFamily="18" charset="0"/>
              </a:rPr>
              <a:t>    </a:t>
            </a:r>
            <a:endParaRPr kumimoji="1" lang="ru-RU">
              <a:latin typeface="Times New Roman" pitchFamily="18" charset="0"/>
            </a:endParaRPr>
          </a:p>
        </p:txBody>
      </p:sp>
      <p:sp>
        <p:nvSpPr>
          <p:cNvPr id="16407" name="Rectangle 39"/>
          <p:cNvSpPr>
            <a:spLocks noChangeArrowheads="1"/>
          </p:cNvSpPr>
          <p:nvPr/>
        </p:nvSpPr>
        <p:spPr bwMode="auto">
          <a:xfrm>
            <a:off x="-22225" y="454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kumimoji="1" lang="ru-RU">
              <a:latin typeface="Times New Roman" pitchFamily="18" charset="0"/>
            </a:endParaRPr>
          </a:p>
        </p:txBody>
      </p:sp>
      <p:pic>
        <p:nvPicPr>
          <p:cNvPr id="16408" name="Picture 14" descr="ребенок1123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10858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5733" y="2065560"/>
            <a:ext cx="1741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Bookman Old Style"/>
              </a:rPr>
              <a:t>Диагностика и заполнение карт здоровья</a:t>
            </a:r>
            <a:endParaRPr lang="ru-RU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71573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250824" y="188913"/>
            <a:ext cx="8569325" cy="609600"/>
          </a:xfrm>
          <a:prstGeom prst="ribbon">
            <a:avLst>
              <a:gd name="adj1" fmla="val 20833"/>
              <a:gd name="adj2" fmla="val 70667"/>
            </a:avLst>
          </a:prstGeom>
          <a:solidFill>
            <a:srgbClr val="66FFCC"/>
          </a:soli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err="1" smtClean="0"/>
              <a:t>Физкультурно</a:t>
            </a:r>
            <a:r>
              <a:rPr lang="ru-RU" dirty="0" smtClean="0"/>
              <a:t> – оздоровительные мероприятия</a:t>
            </a:r>
            <a:endParaRPr lang="ru-RU" dirty="0"/>
          </a:p>
        </p:txBody>
      </p:sp>
      <p:pic>
        <p:nvPicPr>
          <p:cNvPr id="3074" name="Picture 2" descr="C:\Users\Acer\Desktop\воспитатель года\SAM_09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3" y="980728"/>
            <a:ext cx="4334897" cy="3251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\Desktop\воспитатель года\SAM_1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4512502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cer\Desktop\воспитатель года\SAM_09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419" y="2492896"/>
            <a:ext cx="4148161" cy="3111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cer\Desktop\воспитатель года\SAM_1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341106" cy="3255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54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580904"/>
              </p:ext>
            </p:extLst>
          </p:nvPr>
        </p:nvGraphicFramePr>
        <p:xfrm>
          <a:off x="539552" y="1340768"/>
          <a:ext cx="2317750" cy="3792553"/>
        </p:xfrm>
        <a:graphic>
          <a:graphicData uri="http://schemas.openxmlformats.org/drawingml/2006/table">
            <a:tbl>
              <a:tblPr/>
              <a:tblGrid>
                <a:gridCol w="1008062"/>
                <a:gridCol w="452438"/>
                <a:gridCol w="604837"/>
                <a:gridCol w="252413"/>
              </a:tblGrid>
              <a:tr h="4092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Анатомия</a:t>
                      </a:r>
                      <a:endParaRPr kumimoji="1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1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</a:t>
                      </a:r>
                      <a:endParaRPr kumimoji="1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18793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Мой замечательный нос</a:t>
                      </a:r>
                      <a:endParaRPr kumimoji="1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ничего не знаю.</a:t>
                      </a:r>
                      <a:b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вдруг мой нос говорит,</a:t>
                      </a:r>
                      <a:b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где-то и у кого-то</a:t>
                      </a:r>
                      <a:b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Что-то сейчас подгорит!</a:t>
                      </a:r>
                      <a:b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ничего не знаю.</a:t>
                      </a:r>
                      <a:b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Это нос доложил:</a:t>
                      </a:r>
                      <a:b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Кто-то купил апельсины</a:t>
                      </a:r>
                      <a:b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во-о-он туда положил!</a:t>
                      </a:r>
                      <a:b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ничего не знаю.</a:t>
                      </a:r>
                      <a:b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в духоте сижу.</a:t>
                      </a:r>
                      <a:b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 говорит: "Погуляем!</a:t>
                      </a:r>
                      <a:b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Очень тебя прошу".</a:t>
                      </a:r>
                      <a:b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Ходишь с ним и гуляешь.</a:t>
                      </a:r>
                      <a:b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 говорит со мной.</a:t>
                      </a:r>
                      <a:b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 говорит: "А знаешь,</a:t>
                      </a:r>
                      <a:b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Пахнет уже весной!"</a:t>
                      </a:r>
                      <a:endParaRPr kumimoji="1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Э. </a:t>
                      </a:r>
                      <a:r>
                        <a:rPr kumimoji="1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Мошковская</a:t>
                      </a:r>
                      <a:endParaRPr kumimoji="1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50823" y="188913"/>
            <a:ext cx="8569325" cy="609600"/>
          </a:xfrm>
          <a:prstGeom prst="ribbon">
            <a:avLst>
              <a:gd name="adj1" fmla="val 20833"/>
              <a:gd name="adj2" fmla="val 70667"/>
            </a:avLst>
          </a:prstGeom>
          <a:solidFill>
            <a:srgbClr val="66FFCC"/>
          </a:soli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Картотека консультаций и практического материала</a:t>
            </a:r>
            <a:endParaRPr lang="ru-RU" dirty="0"/>
          </a:p>
        </p:txBody>
      </p:sp>
      <p:graphicFrame>
        <p:nvGraphicFramePr>
          <p:cNvPr id="6" name="Group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570043"/>
              </p:ext>
            </p:extLst>
          </p:nvPr>
        </p:nvGraphicFramePr>
        <p:xfrm>
          <a:off x="2627784" y="1772816"/>
          <a:ext cx="2317750" cy="3744416"/>
        </p:xfrm>
        <a:graphic>
          <a:graphicData uri="http://schemas.openxmlformats.org/drawingml/2006/table">
            <a:tbl>
              <a:tblPr/>
              <a:tblGrid>
                <a:gridCol w="1008062"/>
                <a:gridCol w="454025"/>
                <a:gridCol w="603250"/>
                <a:gridCol w="252413"/>
              </a:tblGrid>
              <a:tr h="6252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Анатомия</a:t>
                      </a:r>
                      <a:endParaRPr kumimoji="1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19186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Загадки о носе</a:t>
                      </a:r>
                      <a:endParaRPr kumimoji="1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 двух светил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посредине один.</a:t>
                      </a:r>
                      <a:b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Вот гора, а у горы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 глубокие норы.</a:t>
                      </a:r>
                      <a:b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этих норах воздух бродит, </a:t>
                      </a:r>
                      <a:b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 заходит, то выходит.</a:t>
                      </a:r>
                      <a:endParaRPr kumimoji="1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Group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976260"/>
              </p:ext>
            </p:extLst>
          </p:nvPr>
        </p:nvGraphicFramePr>
        <p:xfrm>
          <a:off x="4535485" y="2492896"/>
          <a:ext cx="2303462" cy="3571048"/>
        </p:xfrm>
        <a:graphic>
          <a:graphicData uri="http://schemas.openxmlformats.org/drawingml/2006/table">
            <a:tbl>
              <a:tblPr/>
              <a:tblGrid>
                <a:gridCol w="768350"/>
                <a:gridCol w="468312"/>
                <a:gridCol w="512763"/>
                <a:gridCol w="554037"/>
              </a:tblGrid>
              <a:tr h="5000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Анатомия</a:t>
                      </a:r>
                      <a:endParaRPr kumimoji="1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71005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Игра "Узнай по запаху"</a:t>
                      </a:r>
                      <a:endParaRPr kumimoji="1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Предложить детям закрыть глаза и определить некоторые знакомые запахи.</a:t>
                      </a:r>
                      <a:endParaRPr kumimoji="1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этого можно использовать жевательную резинку, дольку апельсина, пихтовое масло (хвойный запах), чеснок, соления (запах маринада.</a:t>
                      </a:r>
                      <a:endParaRPr kumimoji="1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Group 2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510001"/>
              </p:ext>
            </p:extLst>
          </p:nvPr>
        </p:nvGraphicFramePr>
        <p:xfrm>
          <a:off x="6800029" y="3068961"/>
          <a:ext cx="2317750" cy="3749056"/>
        </p:xfrm>
        <a:graphic>
          <a:graphicData uri="http://schemas.openxmlformats.org/drawingml/2006/table">
            <a:tbl>
              <a:tblPr/>
              <a:tblGrid>
                <a:gridCol w="1008062"/>
                <a:gridCol w="452438"/>
                <a:gridCol w="604837"/>
                <a:gridCol w="252413"/>
              </a:tblGrid>
              <a:tr h="3582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Анатомия</a:t>
                      </a:r>
                      <a:endParaRPr kumimoji="1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1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</a:t>
                      </a:r>
                      <a:endParaRPr kumimoji="1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14117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Насморк</a:t>
                      </a:r>
                      <a:endParaRPr kumimoji="1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Чаще всего простуда начинается с насморка. Нос первым вступает в бой с микробами. Прежде всего, он начинает вырабатывать как можно больше слизи. С ее помощью нос пытается задержать нашествие микробов, не дать им проникнуть в горло и к легким. Когда слизи становится очень много, нос пытается освободиться от нее. Как? А вот так: А-ап-чхи! Но при чихании необходимо прикрывать нос платком, иначе своими микробами мы можем заразить всех, кто находится рядом.</a:t>
                      </a:r>
                      <a:endParaRPr kumimoji="1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81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cuments\Фото\IMG_013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9519" y="1703916"/>
            <a:ext cx="4633382" cy="34750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ocuments\Фото\IMG_0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66" y="1268760"/>
            <a:ext cx="5376233" cy="40324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50823" y="188913"/>
            <a:ext cx="8569325" cy="609600"/>
          </a:xfrm>
          <a:prstGeom prst="ribbon">
            <a:avLst>
              <a:gd name="adj1" fmla="val 20833"/>
              <a:gd name="adj2" fmla="val 70667"/>
            </a:avLst>
          </a:prstGeom>
          <a:solidFill>
            <a:srgbClr val="66FFCC"/>
          </a:soli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Информационные стенды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9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</TotalTime>
  <Words>389</Words>
  <Application>Microsoft Office PowerPoint</Application>
  <PresentationFormat>Экран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5</cp:revision>
  <dcterms:created xsi:type="dcterms:W3CDTF">2014-01-28T11:10:35Z</dcterms:created>
  <dcterms:modified xsi:type="dcterms:W3CDTF">2014-01-29T13:01:26Z</dcterms:modified>
</cp:coreProperties>
</file>